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va Sans Bold" panose="02020500000000000000" charset="0"/>
      <p:regular r:id="rId12"/>
    </p:embeddedFont>
    <p:embeddedFont>
      <p:font typeface="Hero Bold" panose="020205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792B"/>
    <a:srgbClr val="BC9253"/>
    <a:srgbClr val="CAA979"/>
    <a:srgbClr val="004AAD"/>
    <a:srgbClr val="00BF63"/>
    <a:srgbClr val="FF3131"/>
    <a:srgbClr val="FF914D"/>
    <a:srgbClr val="570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ac.kmu.edu.tw/qur/qurq0006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ac.kmu.edu.tw/qur/qurq0006.php" TargetMode="Externa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elcrs.nsysu.edu.tw/menu1/qrycrsfrm.asp?HIS=1&amp;eng=0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academic.kmu.edu.tw/index.php/zh-tw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hyperlink" Target="https://wac.kmu.edu.tw/qur/qurq0006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ac.kmu.edu.tw/qur/qurq0006.php" TargetMode="External"/><Relationship Id="rId3" Type="http://schemas.openxmlformats.org/officeDocument/2006/relationships/image" Target="../media/image12.sv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hyperlink" Target="https://selcrs.nsysu.edu.tw/menu1/qrycrsfrm.asp?HIS=1&amp;eng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421103" y="150175"/>
            <a:ext cx="13445794" cy="99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8"/>
              </a:lnSpc>
              <a:spcBef>
                <a:spcPct val="0"/>
              </a:spcBef>
            </a:pPr>
            <a:r>
              <a:rPr lang="en-US" sz="6000" b="1" spc="-301" dirty="0" err="1">
                <a:solidFill>
                  <a:srgbClr val="000054"/>
                </a:solidFill>
                <a:ea typeface="Canva Sans Bold"/>
              </a:rPr>
              <a:t>生科院學士班環境生物跨領域地圖</a:t>
            </a:r>
            <a:endParaRPr lang="en-US" sz="6000" b="1" spc="-301" dirty="0">
              <a:solidFill>
                <a:srgbClr val="000054"/>
              </a:solidFill>
              <a:ea typeface="Canva San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512355" y="3367110"/>
            <a:ext cx="404523" cy="40452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 b="1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12355" y="1748434"/>
            <a:ext cx="404523" cy="40452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152335" y="1547669"/>
            <a:ext cx="2616992" cy="6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2"/>
              </a:lnSpc>
              <a:spcBef>
                <a:spcPct val="0"/>
              </a:spcBef>
            </a:pPr>
            <a:r>
              <a:rPr lang="en-US" sz="4000" b="1" u="sng" spc="-200" dirty="0" err="1">
                <a:solidFill>
                  <a:srgbClr val="FF3131"/>
                </a:solidFill>
                <a:ea typeface="Canva Sans Bold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必修課程</a:t>
            </a:r>
            <a:endParaRPr lang="en-US" sz="4000" b="1" u="sng" spc="-200" dirty="0">
              <a:solidFill>
                <a:srgbClr val="FF3131"/>
              </a:solidFill>
              <a:ea typeface="Canva Sans Bold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176488" y="3166345"/>
            <a:ext cx="2396512" cy="658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12"/>
              </a:lnSpc>
              <a:spcBef>
                <a:spcPct val="0"/>
              </a:spcBef>
            </a:pPr>
            <a:r>
              <a:rPr lang="en-US" sz="4000" b="1" u="sng" spc="-200" dirty="0" err="1">
                <a:solidFill>
                  <a:srgbClr val="FF914D"/>
                </a:solidFill>
                <a:ea typeface="Canva Sans Bol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選修課程</a:t>
            </a:r>
            <a:endParaRPr lang="en-US" sz="4000" b="1" u="sng" spc="-200" dirty="0">
              <a:solidFill>
                <a:srgbClr val="FF914D"/>
              </a:solidFill>
              <a:ea typeface="Canva Sans Bold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76488" y="2379937"/>
            <a:ext cx="5690409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  <a:spcBef>
                <a:spcPct val="0"/>
              </a:spcBef>
            </a:pPr>
            <a:r>
              <a:rPr lang="zh-TW" altLang="en-US" sz="2953" b="1" u="sng" spc="-150" dirty="0">
                <a:solidFill>
                  <a:srgbClr val="FF3131"/>
                </a:solidFill>
                <a:ea typeface="Canva Sans Bold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專題討論</a:t>
            </a:r>
            <a:r>
              <a:rPr lang="en-US" sz="2953" b="1" u="sng" spc="-150" dirty="0">
                <a:solidFill>
                  <a:srgbClr val="FF3131"/>
                </a:solidFill>
                <a:ea typeface="Canva Sans Bold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；</a:t>
            </a:r>
            <a:r>
              <a:rPr lang="zh-TW" altLang="en-US" sz="2953" b="1" u="sng" spc="-150" dirty="0">
                <a:solidFill>
                  <a:srgbClr val="FF3131"/>
                </a:solidFill>
                <a:ea typeface="Canva Sans Bold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學士論文</a:t>
            </a:r>
            <a:r>
              <a:rPr lang="en-US" sz="2953" b="1" u="sng" spc="-150" dirty="0">
                <a:solidFill>
                  <a:srgbClr val="FF3131"/>
                </a:solidFill>
                <a:ea typeface="Canva Sans Bold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；</a:t>
            </a:r>
            <a:r>
              <a:rPr lang="zh-TW" altLang="en-US" sz="2953" b="1" u="sng" spc="-150">
                <a:solidFill>
                  <a:srgbClr val="FF3131"/>
                </a:solidFill>
                <a:ea typeface="Canva Sans Bold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書報討論</a:t>
            </a:r>
            <a:endParaRPr lang="en-US" sz="2953" b="1" u="sng" spc="-150" dirty="0">
              <a:solidFill>
                <a:srgbClr val="FF3131"/>
              </a:solidFill>
              <a:ea typeface="Canva Sans Bold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176488" y="3996211"/>
            <a:ext cx="5690409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  <a:spcBef>
                <a:spcPct val="0"/>
              </a:spcBef>
            </a:pPr>
            <a:r>
              <a:rPr lang="en-US" sz="3000" b="1" u="sng" spc="-150" dirty="0" err="1">
                <a:solidFill>
                  <a:srgbClr val="FF914D"/>
                </a:solidFill>
                <a:ea typeface="Canva Sans Bol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昆蟲學</a:t>
            </a:r>
            <a:r>
              <a:rPr lang="en-US" sz="2953" b="1" u="sng" spc="-150" dirty="0" err="1">
                <a:solidFill>
                  <a:srgbClr val="FF914D"/>
                </a:solidFill>
                <a:ea typeface="Canva Sans Bold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；演化生物學；微生物學</a:t>
            </a:r>
            <a:endParaRPr lang="en-US" sz="2953" b="1" u="sng" spc="-150" dirty="0">
              <a:solidFill>
                <a:srgbClr val="FF914D"/>
              </a:solidFill>
              <a:ea typeface="Canva Sans Bold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9545672" y="6613961"/>
            <a:ext cx="404523" cy="40452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152335" y="6413791"/>
            <a:ext cx="3565559" cy="6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2"/>
              </a:lnSpc>
              <a:spcBef>
                <a:spcPct val="0"/>
              </a:spcBef>
            </a:pPr>
            <a:r>
              <a:rPr lang="en-US" sz="4000" b="1" u="sng" spc="-200" dirty="0" err="1">
                <a:solidFill>
                  <a:srgbClr val="004AAD"/>
                </a:solidFill>
                <a:ea typeface="Canva Sans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跨系選修課程</a:t>
            </a:r>
            <a:endParaRPr lang="en-US" sz="4000" b="1" u="sng" spc="-200" dirty="0">
              <a:solidFill>
                <a:srgbClr val="004AAD"/>
              </a:solidFill>
              <a:ea typeface="Canva Sans Bold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152335" y="7247229"/>
            <a:ext cx="3788104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  <a:spcBef>
                <a:spcPct val="0"/>
              </a:spcBef>
            </a:pPr>
            <a:r>
              <a:rPr lang="en-US" sz="3000" b="1" u="sng" spc="-150" dirty="0" err="1">
                <a:solidFill>
                  <a:srgbClr val="004AAD"/>
                </a:solidFill>
                <a:ea typeface="Canva Sans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藥用植物學</a:t>
            </a:r>
            <a:r>
              <a:rPr lang="en-US" sz="2953" b="1" u="sng" spc="-150" dirty="0">
                <a:solidFill>
                  <a:srgbClr val="004AAD"/>
                </a:solidFill>
                <a:ea typeface="Canva Sans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；</a:t>
            </a:r>
            <a:r>
              <a:rPr lang="zh-TW" altLang="en-US" sz="2953" b="1" u="sng" spc="-150" dirty="0">
                <a:solidFill>
                  <a:srgbClr val="004AAD"/>
                </a:solidFill>
                <a:ea typeface="Canva Sans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本草</a:t>
            </a:r>
            <a:r>
              <a:rPr lang="en-US" sz="2953" b="1" u="sng" spc="-150" dirty="0">
                <a:solidFill>
                  <a:srgbClr val="004AAD"/>
                </a:solidFill>
                <a:ea typeface="Canva Sans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學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545672" y="4992313"/>
            <a:ext cx="404523" cy="40452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 b="1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545672" y="8237387"/>
            <a:ext cx="404523" cy="40452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70063"/>
            </a:solidFill>
            <a:ln>
              <a:noFill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 b="1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152335" y="4792143"/>
            <a:ext cx="5292543" cy="6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2"/>
              </a:lnSpc>
              <a:spcBef>
                <a:spcPct val="0"/>
              </a:spcBef>
            </a:pPr>
            <a:r>
              <a:rPr lang="en-US" sz="4000" b="1" u="sng" spc="-200" dirty="0" err="1">
                <a:solidFill>
                  <a:srgbClr val="00BF63"/>
                </a:solidFill>
                <a:ea typeface="Canva Sans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中山大學跨校選修課程</a:t>
            </a:r>
            <a:endParaRPr lang="en-US" sz="4000" b="1" u="sng" spc="-200" dirty="0">
              <a:solidFill>
                <a:srgbClr val="00BF63"/>
              </a:solidFill>
              <a:ea typeface="Canva Sans Bold"/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152335" y="8025881"/>
            <a:ext cx="3565559" cy="65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2"/>
              </a:lnSpc>
              <a:spcBef>
                <a:spcPct val="0"/>
              </a:spcBef>
            </a:pPr>
            <a:r>
              <a:rPr lang="en-US" sz="4000" b="1" u="sng" spc="-200" dirty="0" err="1">
                <a:solidFill>
                  <a:srgbClr val="570063"/>
                </a:solidFill>
                <a:ea typeface="Canva Sans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通識教育課程</a:t>
            </a:r>
            <a:endParaRPr lang="en-US" sz="4000" b="1" u="sng" spc="-200" dirty="0">
              <a:solidFill>
                <a:srgbClr val="570063"/>
              </a:solidFill>
              <a:ea typeface="Canva Sans Bold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176488" y="8855747"/>
            <a:ext cx="6394540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  <a:spcBef>
                <a:spcPct val="0"/>
              </a:spcBef>
            </a:pPr>
            <a:r>
              <a:rPr lang="en-US" sz="3000" b="1" u="sng" spc="-150" dirty="0" err="1">
                <a:solidFill>
                  <a:srgbClr val="570063"/>
                </a:solidFill>
                <a:ea typeface="Canva Sans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動物與日常生活；微生物與人類生活</a:t>
            </a:r>
            <a:endParaRPr lang="en-US" sz="3000" b="1" u="sng" spc="-150" dirty="0">
              <a:solidFill>
                <a:srgbClr val="570063"/>
              </a:solidFill>
              <a:ea typeface="Canva Sans Bold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176488" y="5625581"/>
            <a:ext cx="7082812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4"/>
              </a:lnSpc>
              <a:spcBef>
                <a:spcPct val="0"/>
              </a:spcBef>
            </a:pPr>
            <a:r>
              <a:rPr lang="en-US" sz="3000" b="1" u="sng" spc="-150" dirty="0" err="1">
                <a:solidFill>
                  <a:srgbClr val="00BF63"/>
                </a:solidFill>
                <a:ea typeface="Canva Sans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海洋微生物學</a:t>
            </a:r>
            <a:r>
              <a:rPr lang="en-US" sz="2953" b="1" u="sng" spc="-150" dirty="0" err="1">
                <a:solidFill>
                  <a:srgbClr val="00BF63"/>
                </a:solidFill>
                <a:ea typeface="Canva Sans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；海洋生態學；水生植物學</a:t>
            </a:r>
            <a:endParaRPr lang="en-US" sz="2953" b="1" u="sng" spc="-150" dirty="0">
              <a:solidFill>
                <a:srgbClr val="00BF63"/>
              </a:solidFill>
              <a:ea typeface="Canva Sans Bold"/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853959" y="8064507"/>
            <a:ext cx="7391389" cy="2117271"/>
            <a:chOff x="0" y="-85725"/>
            <a:chExt cx="9855186" cy="2823027"/>
          </a:xfrm>
        </p:grpSpPr>
        <p:sp>
          <p:nvSpPr>
            <p:cNvPr id="41" name="TextBox 41"/>
            <p:cNvSpPr txBox="1"/>
            <p:nvPr/>
          </p:nvSpPr>
          <p:spPr>
            <a:xfrm>
              <a:off x="0" y="2114310"/>
              <a:ext cx="9855186" cy="6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b="1">
                  <a:solidFill>
                    <a:srgbClr val="404040"/>
                  </a:solidFill>
                  <a:ea typeface="Canva Sans Bold"/>
                </a:rPr>
                <a:t>學分學程總修讀分數不得少於16學分。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078" y="-85725"/>
              <a:ext cx="9405857" cy="1972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b="1" dirty="0" err="1">
                  <a:solidFill>
                    <a:srgbClr val="404040"/>
                  </a:solidFill>
                  <a:ea typeface="Canva Sans Bold"/>
                </a:rPr>
                <a:t>註：學分學程相關事項</a:t>
              </a:r>
              <a:endParaRPr lang="en-US" sz="2800" b="1" dirty="0">
                <a:solidFill>
                  <a:srgbClr val="404040"/>
                </a:solidFill>
                <a:ea typeface="Canva Sans Bold"/>
              </a:endParaRPr>
            </a:p>
            <a:p>
              <a:pPr>
                <a:lnSpc>
                  <a:spcPts val="3920"/>
                </a:lnSpc>
              </a:pPr>
              <a:r>
                <a:rPr lang="en-US" sz="2800" b="1" dirty="0">
                  <a:solidFill>
                    <a:srgbClr val="404040"/>
                  </a:solidFill>
                  <a:ea typeface="Canva Sans Bold"/>
                </a:rPr>
                <a:t>應有6學分不屬於學生所屬主修、輔系、</a:t>
              </a:r>
            </a:p>
            <a:p>
              <a:pPr>
                <a:lnSpc>
                  <a:spcPts val="3920"/>
                </a:lnSpc>
                <a:spcBef>
                  <a:spcPct val="0"/>
                </a:spcBef>
              </a:pPr>
              <a:r>
                <a:rPr lang="en-US" sz="2800" b="1" dirty="0" err="1">
                  <a:solidFill>
                    <a:srgbClr val="404040"/>
                  </a:solidFill>
                  <a:ea typeface="Canva Sans Bold"/>
                </a:rPr>
                <a:t>雙主修學系所開設的必、選修科目</a:t>
              </a:r>
              <a:r>
                <a:rPr lang="en-US" sz="2800" b="1" dirty="0">
                  <a:solidFill>
                    <a:srgbClr val="404040"/>
                  </a:solidFill>
                  <a:ea typeface="Canva Sans Bold"/>
                </a:rPr>
                <a:t>。</a:t>
              </a:r>
            </a:p>
          </p:txBody>
        </p:sp>
      </p:grpSp>
      <p:grpSp>
        <p:nvGrpSpPr>
          <p:cNvPr id="43" name="Group 2">
            <a:extLst>
              <a:ext uri="{FF2B5EF4-FFF2-40B4-BE49-F238E27FC236}">
                <a16:creationId xmlns:a16="http://schemas.microsoft.com/office/drawing/2014/main" id="{E6E01635-38E9-4B96-8B45-9B33B6B726A8}"/>
              </a:ext>
            </a:extLst>
          </p:cNvPr>
          <p:cNvGrpSpPr/>
          <p:nvPr/>
        </p:nvGrpSpPr>
        <p:grpSpPr>
          <a:xfrm>
            <a:off x="755996" y="1656620"/>
            <a:ext cx="7414473" cy="6066965"/>
            <a:chOff x="-723838" y="96706"/>
            <a:chExt cx="9885965" cy="8089287"/>
          </a:xfrm>
        </p:grpSpPr>
        <p:sp>
          <p:nvSpPr>
            <p:cNvPr id="44" name="TextBox 3">
              <a:extLst>
                <a:ext uri="{FF2B5EF4-FFF2-40B4-BE49-F238E27FC236}">
                  <a16:creationId xmlns:a16="http://schemas.microsoft.com/office/drawing/2014/main" id="{BE4D4E1B-7D74-47E9-9882-D34F6D09C241}"/>
                </a:ext>
              </a:extLst>
            </p:cNvPr>
            <p:cNvSpPr txBox="1"/>
            <p:nvPr/>
          </p:nvSpPr>
          <p:spPr>
            <a:xfrm>
              <a:off x="7017065" y="3260829"/>
              <a:ext cx="2145062" cy="1490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1" dirty="0" err="1">
                  <a:solidFill>
                    <a:srgbClr val="000000"/>
                  </a:solidFill>
                  <a:ea typeface="Canva Sans Bold"/>
                </a:rPr>
                <a:t>選修</a:t>
              </a:r>
              <a:endParaRPr lang="en-US" sz="3199" b="1" dirty="0">
                <a:solidFill>
                  <a:srgbClr val="000000"/>
                </a:solidFill>
                <a:ea typeface="Canva Sans Bold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b="1" dirty="0">
                  <a:solidFill>
                    <a:srgbClr val="000000"/>
                  </a:solidFill>
                </a:rPr>
                <a:t>35.1%</a:t>
              </a:r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5DAEA852-0FD2-45E3-A1CB-91E2A37F3437}"/>
                </a:ext>
              </a:extLst>
            </p:cNvPr>
            <p:cNvSpPr txBox="1"/>
            <p:nvPr/>
          </p:nvSpPr>
          <p:spPr>
            <a:xfrm>
              <a:off x="-723838" y="3169035"/>
              <a:ext cx="2890459" cy="1490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1" dirty="0" err="1">
                  <a:solidFill>
                    <a:srgbClr val="000000"/>
                  </a:solidFill>
                  <a:ea typeface="Canva Sans Bold"/>
                </a:rPr>
                <a:t>跨系選修</a:t>
              </a:r>
              <a:endParaRPr lang="en-US" sz="3199" b="1" dirty="0">
                <a:solidFill>
                  <a:srgbClr val="000000"/>
                </a:solidFill>
                <a:ea typeface="Canva Sans Bold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b="1" dirty="0">
                  <a:solidFill>
                    <a:srgbClr val="000000"/>
                  </a:solidFill>
                </a:rPr>
                <a:t>29.4%</a:t>
              </a:r>
            </a:p>
          </p:txBody>
        </p:sp>
        <p:sp>
          <p:nvSpPr>
            <p:cNvPr id="46" name="TextBox 5">
              <a:extLst>
                <a:ext uri="{FF2B5EF4-FFF2-40B4-BE49-F238E27FC236}">
                  <a16:creationId xmlns:a16="http://schemas.microsoft.com/office/drawing/2014/main" id="{E375A885-B4A0-44C6-AE30-1062C7488581}"/>
                </a:ext>
              </a:extLst>
            </p:cNvPr>
            <p:cNvSpPr txBox="1"/>
            <p:nvPr/>
          </p:nvSpPr>
          <p:spPr>
            <a:xfrm>
              <a:off x="2615779" y="6695072"/>
              <a:ext cx="3785176" cy="1490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1" dirty="0" err="1">
                  <a:solidFill>
                    <a:srgbClr val="000000"/>
                  </a:solidFill>
                  <a:ea typeface="Canva Sans Bold"/>
                </a:rPr>
                <a:t>跨校選修</a:t>
              </a:r>
              <a:endParaRPr lang="en-US" sz="3199" b="1" dirty="0">
                <a:solidFill>
                  <a:srgbClr val="000000"/>
                </a:solidFill>
                <a:ea typeface="Canva Sans Bold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b="1" dirty="0">
                  <a:solidFill>
                    <a:srgbClr val="000000"/>
                  </a:solidFill>
                </a:rPr>
                <a:t>20.4%</a:t>
              </a:r>
            </a:p>
          </p:txBody>
        </p:sp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44A5B769-77D7-4741-9699-B29F4B08AB35}"/>
                </a:ext>
              </a:extLst>
            </p:cNvPr>
            <p:cNvSpPr txBox="1"/>
            <p:nvPr/>
          </p:nvSpPr>
          <p:spPr>
            <a:xfrm>
              <a:off x="1678045" y="96706"/>
              <a:ext cx="3371464" cy="1490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1" dirty="0" err="1">
                  <a:solidFill>
                    <a:srgbClr val="000000"/>
                  </a:solidFill>
                  <a:ea typeface="Canva Sans Bold"/>
                </a:rPr>
                <a:t>通識教育</a:t>
              </a:r>
              <a:endParaRPr lang="en-US" sz="3199" b="1" dirty="0">
                <a:solidFill>
                  <a:srgbClr val="000000"/>
                </a:solidFill>
                <a:ea typeface="Canva Sans Bold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b="1" dirty="0">
                  <a:solidFill>
                    <a:srgbClr val="000000"/>
                  </a:solidFill>
                </a:rPr>
                <a:t>9%</a:t>
              </a:r>
            </a:p>
          </p:txBody>
        </p:sp>
        <p:sp>
          <p:nvSpPr>
            <p:cNvPr id="48" name="TextBox 7">
              <a:extLst>
                <a:ext uri="{FF2B5EF4-FFF2-40B4-BE49-F238E27FC236}">
                  <a16:creationId xmlns:a16="http://schemas.microsoft.com/office/drawing/2014/main" id="{3350601C-EA74-49CE-BB46-CAAC501ABA42}"/>
                </a:ext>
              </a:extLst>
            </p:cNvPr>
            <p:cNvSpPr txBox="1"/>
            <p:nvPr/>
          </p:nvSpPr>
          <p:spPr>
            <a:xfrm>
              <a:off x="4562015" y="111911"/>
              <a:ext cx="2292876" cy="1490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b="1" dirty="0" err="1">
                  <a:solidFill>
                    <a:srgbClr val="000000"/>
                  </a:solidFill>
                  <a:ea typeface="Canva Sans Bold"/>
                </a:rPr>
                <a:t>必修</a:t>
              </a:r>
              <a:endParaRPr lang="en-US" sz="3199" b="1" dirty="0">
                <a:solidFill>
                  <a:srgbClr val="000000"/>
                </a:solidFill>
                <a:ea typeface="Canva Sans Bold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b="1" dirty="0">
                  <a:solidFill>
                    <a:srgbClr val="000000"/>
                  </a:solidFill>
                </a:rPr>
                <a:t>6%</a:t>
              </a:r>
            </a:p>
          </p:txBody>
        </p:sp>
        <p:grpSp>
          <p:nvGrpSpPr>
            <p:cNvPr id="49" name="Group 8">
              <a:extLst>
                <a:ext uri="{FF2B5EF4-FFF2-40B4-BE49-F238E27FC236}">
                  <a16:creationId xmlns:a16="http://schemas.microsoft.com/office/drawing/2014/main" id="{F9F621D1-FA9B-43C8-8BCC-81FB090E22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10366" y="1773057"/>
              <a:ext cx="4703533" cy="4703533"/>
              <a:chOff x="0" y="0"/>
              <a:chExt cx="2540000" cy="2540000"/>
            </a:xfrm>
          </p:grpSpPr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01BEAA69-0B36-46AF-9030-B2BD0B882F3A}"/>
                  </a:ext>
                </a:extLst>
              </p:cNvPr>
              <p:cNvSpPr/>
              <p:nvPr/>
            </p:nvSpPr>
            <p:spPr>
              <a:xfrm>
                <a:off x="1270000" y="0"/>
                <a:ext cx="526386" cy="692112"/>
              </a:xfrm>
              <a:custGeom>
                <a:avLst/>
                <a:gdLst/>
                <a:ahLst/>
                <a:cxnLst/>
                <a:rect l="l" t="t" r="r" b="b"/>
                <a:pathLst>
                  <a:path w="526386" h="692112">
                    <a:moveTo>
                      <a:pt x="0" y="0"/>
                    </a:moveTo>
                    <a:cubicBezTo>
                      <a:pt x="181611" y="0"/>
                      <a:pt x="361110" y="38951"/>
                      <a:pt x="526386" y="114224"/>
                    </a:cubicBezTo>
                    <a:lnTo>
                      <a:pt x="263193" y="692112"/>
                    </a:lnTo>
                    <a:cubicBezTo>
                      <a:pt x="180555" y="654475"/>
                      <a:pt x="90805" y="635000"/>
                      <a:pt x="0" y="63500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63B7174E-9199-4395-B88A-4A5EED83775E}"/>
                  </a:ext>
                </a:extLst>
              </p:cNvPr>
              <p:cNvSpPr/>
              <p:nvPr/>
            </p:nvSpPr>
            <p:spPr>
              <a:xfrm>
                <a:off x="1503982" y="89360"/>
                <a:ext cx="1065073" cy="2291115"/>
              </a:xfrm>
              <a:custGeom>
                <a:avLst/>
                <a:gdLst/>
                <a:ahLst/>
                <a:cxnLst/>
                <a:rect l="l" t="t" r="r" b="b"/>
                <a:pathLst>
                  <a:path w="1065073" h="2291115">
                    <a:moveTo>
                      <a:pt x="233982" y="0"/>
                    </a:moveTo>
                    <a:cubicBezTo>
                      <a:pt x="690399" y="180908"/>
                      <a:pt x="1001660" y="608686"/>
                      <a:pt x="1033367" y="1098623"/>
                    </a:cubicBezTo>
                    <a:cubicBezTo>
                      <a:pt x="1065073" y="1588561"/>
                      <a:pt x="811544" y="2052889"/>
                      <a:pt x="382252" y="2291116"/>
                    </a:cubicBezTo>
                    <a:lnTo>
                      <a:pt x="74135" y="1735878"/>
                    </a:lnTo>
                    <a:cubicBezTo>
                      <a:pt x="288781" y="1616765"/>
                      <a:pt x="415546" y="1384601"/>
                      <a:pt x="399692" y="1139632"/>
                    </a:cubicBezTo>
                    <a:cubicBezTo>
                      <a:pt x="383839" y="894663"/>
                      <a:pt x="228208" y="680774"/>
                      <a:pt x="0" y="59032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70B2EB38-CBB2-4FF1-8730-AACBF2841DFD}"/>
                  </a:ext>
                </a:extLst>
              </p:cNvPr>
              <p:cNvSpPr/>
              <p:nvPr/>
            </p:nvSpPr>
            <p:spPr>
              <a:xfrm>
                <a:off x="380060" y="1723020"/>
                <a:ext cx="1560904" cy="934964"/>
              </a:xfrm>
              <a:custGeom>
                <a:avLst/>
                <a:gdLst/>
                <a:ahLst/>
                <a:cxnLst/>
                <a:rect l="l" t="t" r="r" b="b"/>
                <a:pathLst>
                  <a:path w="1560904" h="934964">
                    <a:moveTo>
                      <a:pt x="1560904" y="625269"/>
                    </a:moveTo>
                    <a:cubicBezTo>
                      <a:pt x="1063202" y="934964"/>
                      <a:pt x="418198" y="863786"/>
                      <a:pt x="0" y="453019"/>
                    </a:cubicBezTo>
                    <a:lnTo>
                      <a:pt x="444970" y="0"/>
                    </a:lnTo>
                    <a:cubicBezTo>
                      <a:pt x="654069" y="205383"/>
                      <a:pt x="976571" y="240972"/>
                      <a:pt x="1225422" y="86125"/>
                    </a:cubicBezTo>
                    <a:close/>
                  </a:path>
                </a:pathLst>
              </a:custGeom>
              <a:solidFill>
                <a:srgbClr val="00BF63"/>
              </a:solidFill>
            </p:spPr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C6CCD424-7340-4E1A-9F32-0303A6184487}"/>
                  </a:ext>
                </a:extLst>
              </p:cNvPr>
              <p:cNvSpPr/>
              <p:nvPr/>
            </p:nvSpPr>
            <p:spPr>
              <a:xfrm>
                <a:off x="-35998" y="165387"/>
                <a:ext cx="992656" cy="2053998"/>
              </a:xfrm>
              <a:custGeom>
                <a:avLst/>
                <a:gdLst/>
                <a:ahLst/>
                <a:cxnLst/>
                <a:rect l="l" t="t" r="r" b="b"/>
                <a:pathLst>
                  <a:path w="992656" h="2053998">
                    <a:moveTo>
                      <a:pt x="462453" y="2053998"/>
                    </a:moveTo>
                    <a:cubicBezTo>
                      <a:pt x="156181" y="1781870"/>
                      <a:pt x="0" y="1378705"/>
                      <a:pt x="43018" y="971267"/>
                    </a:cubicBezTo>
                    <a:cubicBezTo>
                      <a:pt x="86035" y="563829"/>
                      <a:pt x="322967" y="202168"/>
                      <a:pt x="679316" y="0"/>
                    </a:cubicBezTo>
                    <a:lnTo>
                      <a:pt x="992657" y="552307"/>
                    </a:lnTo>
                    <a:cubicBezTo>
                      <a:pt x="814483" y="653391"/>
                      <a:pt x="696017" y="834221"/>
                      <a:pt x="674508" y="1037940"/>
                    </a:cubicBezTo>
                    <a:cubicBezTo>
                      <a:pt x="652999" y="1241659"/>
                      <a:pt x="731090" y="1443242"/>
                      <a:pt x="884226" y="1579306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D30CC1C3-0A88-4DC9-9375-2EFCC641B5DF}"/>
                  </a:ext>
                </a:extLst>
              </p:cNvPr>
              <p:cNvSpPr/>
              <p:nvPr/>
            </p:nvSpPr>
            <p:spPr>
              <a:xfrm>
                <a:off x="588893" y="0"/>
                <a:ext cx="681043" cy="734044"/>
              </a:xfrm>
              <a:custGeom>
                <a:avLst/>
                <a:gdLst/>
                <a:ahLst/>
                <a:cxnLst/>
                <a:rect l="l" t="t" r="r" b="b"/>
                <a:pathLst>
                  <a:path w="681043" h="734044">
                    <a:moveTo>
                      <a:pt x="0" y="198089"/>
                    </a:moveTo>
                    <a:cubicBezTo>
                      <a:pt x="203577" y="68733"/>
                      <a:pt x="439782" y="24"/>
                      <a:pt x="680980" y="0"/>
                    </a:cubicBezTo>
                    <a:lnTo>
                      <a:pt x="681044" y="635000"/>
                    </a:lnTo>
                    <a:cubicBezTo>
                      <a:pt x="560444" y="635012"/>
                      <a:pt x="442342" y="669367"/>
                      <a:pt x="340554" y="734044"/>
                    </a:cubicBezTo>
                    <a:close/>
                  </a:path>
                </a:pathLst>
              </a:custGeom>
              <a:solidFill>
                <a:srgbClr val="570063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9722" y="2819222"/>
            <a:ext cx="4648555" cy="46485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1475">
              <a:solidFill>
                <a:srgbClr val="737373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 b="1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7868" y="2141732"/>
            <a:ext cx="2478369" cy="2478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38557" y="4705826"/>
            <a:ext cx="2610886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FF3131"/>
                </a:solidFill>
                <a:ea typeface="Hero Bold"/>
              </a:rPr>
              <a:t>必修課程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447868" y="5312393"/>
            <a:ext cx="2478369" cy="2478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9387802" y="5312393"/>
            <a:ext cx="2478369" cy="24783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07389" y="2141732"/>
            <a:ext cx="2478369" cy="247836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82979" y="1184507"/>
            <a:ext cx="2199238" cy="2210697"/>
          </a:xfrm>
          <a:prstGeom prst="line">
            <a:avLst/>
          </a:prstGeom>
          <a:ln w="28575" cap="flat">
            <a:solidFill>
              <a:srgbClr val="F160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4859014" y="6057899"/>
            <a:ext cx="2523203" cy="271793"/>
          </a:xfrm>
          <a:prstGeom prst="line">
            <a:avLst/>
          </a:prstGeom>
          <a:ln w="28575" cap="flat">
            <a:solidFill>
              <a:srgbClr val="7182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0960549" y="1818747"/>
            <a:ext cx="1897414" cy="1605030"/>
          </a:xfrm>
          <a:prstGeom prst="line">
            <a:avLst/>
          </a:prstGeom>
          <a:ln w="28575" cap="flat">
            <a:solidFill>
              <a:srgbClr val="5D35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0960549" y="5478043"/>
            <a:ext cx="1897413" cy="880221"/>
          </a:xfrm>
          <a:prstGeom prst="line">
            <a:avLst/>
          </a:prstGeom>
          <a:ln w="28575" cap="flat">
            <a:solidFill>
              <a:srgbClr val="AD792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618" y="9258300"/>
            <a:ext cx="2743200" cy="15012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52591" y="-187457"/>
            <a:ext cx="2743200" cy="150127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45638" y="2025253"/>
            <a:ext cx="2822494" cy="2970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國文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英文閱讀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英文聽講實習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>
                <a:solidFill>
                  <a:srgbClr val="AD432E"/>
                </a:solidFill>
                <a:ea typeface="Hero Bold"/>
              </a:rPr>
              <a:t>Python</a:t>
            </a: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程式設計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大學入門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體育</a:t>
            </a:r>
            <a:endParaRPr lang="en-US" sz="2799" b="1" dirty="0">
              <a:solidFill>
                <a:srgbClr val="AD432E"/>
              </a:solidFill>
              <a:ea typeface="Her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042562" y="6301888"/>
            <a:ext cx="2450396" cy="967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792B"/>
                </a:solidFill>
                <a:ea typeface="Hero Bold"/>
              </a:rPr>
              <a:t>學士論文</a:t>
            </a:r>
            <a:endParaRPr lang="en-US" altLang="zh-TW" sz="2799" b="1" dirty="0">
              <a:solidFill>
                <a:srgbClr val="AD792B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書報討論</a:t>
            </a:r>
            <a:endParaRPr lang="en-US" sz="2799" b="1" dirty="0">
              <a:solidFill>
                <a:srgbClr val="AD792B"/>
              </a:solidFill>
              <a:ea typeface="Her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89563" y="5652978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 dirty="0" err="1">
                <a:solidFill>
                  <a:srgbClr val="71822E"/>
                </a:solidFill>
                <a:ea typeface="Hero Bold"/>
              </a:rPr>
              <a:t>大二</a:t>
            </a:r>
            <a:endParaRPr lang="en-US" sz="4200" b="1" dirty="0">
              <a:solidFill>
                <a:srgbClr val="71822E"/>
              </a:solidFill>
              <a:ea typeface="Her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13528" y="780647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432E"/>
                </a:solidFill>
                <a:ea typeface="Hero Bold"/>
              </a:rPr>
              <a:t>大一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05021" y="1376049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 dirty="0" err="1">
                <a:solidFill>
                  <a:srgbClr val="5D35AD"/>
                </a:solidFill>
                <a:ea typeface="Hero Bold"/>
              </a:rPr>
              <a:t>大三</a:t>
            </a:r>
            <a:endParaRPr lang="en-US" sz="4200" b="1" dirty="0">
              <a:solidFill>
                <a:srgbClr val="5D35AD"/>
              </a:solidFill>
              <a:ea typeface="Her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105021" y="5068424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 dirty="0" err="1">
                <a:solidFill>
                  <a:srgbClr val="AD792B"/>
                </a:solidFill>
                <a:ea typeface="Hero Bold"/>
              </a:rPr>
              <a:t>大四</a:t>
            </a:r>
            <a:endParaRPr lang="en-US" sz="4200" b="1" dirty="0">
              <a:solidFill>
                <a:srgbClr val="AD792B"/>
              </a:solidFill>
              <a:ea typeface="Hero Bold"/>
            </a:endParaRPr>
          </a:p>
        </p:txBody>
      </p:sp>
      <p:grpSp>
        <p:nvGrpSpPr>
          <p:cNvPr id="23" name="Group 23"/>
          <p:cNvGrpSpPr/>
          <p:nvPr/>
        </p:nvGrpSpPr>
        <p:grpSpPr>
          <a:xfrm rot="-10800000">
            <a:off x="14819925" y="7064070"/>
            <a:ext cx="2573635" cy="2025253"/>
            <a:chOff x="0" y="0"/>
            <a:chExt cx="903773" cy="711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4552591" y="7741538"/>
            <a:ext cx="1139960" cy="976124"/>
            <a:chOff x="0" y="0"/>
            <a:chExt cx="830570" cy="711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13245" y="0"/>
            <a:ext cx="2573635" cy="2025253"/>
            <a:chOff x="0" y="0"/>
            <a:chExt cx="903773" cy="7112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096337" y="740088"/>
            <a:ext cx="890543" cy="762554"/>
            <a:chOff x="0" y="0"/>
            <a:chExt cx="830570" cy="7112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2857962" y="7814950"/>
            <a:ext cx="1517037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u="sng" dirty="0" err="1">
                <a:ea typeface="Hero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回首頁</a:t>
            </a:r>
            <a:endParaRPr lang="en-US" sz="2799" b="1" u="sng" dirty="0">
              <a:ea typeface="Hero Bold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529511" y="8648705"/>
            <a:ext cx="774141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FF3131"/>
                </a:solidFill>
                <a:ea typeface="Hero Bold"/>
              </a:rPr>
              <a:t>詳細資訊請至</a:t>
            </a:r>
            <a:endParaRPr lang="en-US" sz="2799" b="1" dirty="0">
              <a:solidFill>
                <a:srgbClr val="FF3131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FF3131"/>
                </a:solidFill>
                <a:ea typeface="Hero Bold"/>
              </a:rPr>
              <a:t>高雄醫學大學官網查詢：</a:t>
            </a:r>
            <a:r>
              <a:rPr lang="en-US" sz="2799" b="1" dirty="0" err="1">
                <a:solidFill>
                  <a:srgbClr val="FF3131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99" b="1" dirty="0">
                <a:solidFill>
                  <a:srgbClr val="FF3131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://wac.kmu.edu.tw/</a:t>
            </a:r>
            <a:r>
              <a:rPr lang="en-US" sz="2799" b="1" dirty="0" err="1">
                <a:solidFill>
                  <a:srgbClr val="FF3131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qur</a:t>
            </a:r>
            <a:r>
              <a:rPr lang="en-US" sz="2799" b="1" dirty="0">
                <a:solidFill>
                  <a:srgbClr val="FF3131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/qurq0006.php</a:t>
            </a:r>
            <a:endParaRPr lang="en-US" sz="2799" b="1" dirty="0">
              <a:solidFill>
                <a:srgbClr val="FF3131"/>
              </a:solidFill>
              <a:ea typeface="Hero Bold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DF9F17AB-154D-453C-A95C-34CFE0A334B7}"/>
              </a:ext>
            </a:extLst>
          </p:cNvPr>
          <p:cNvSpPr txBox="1"/>
          <p:nvPr/>
        </p:nvSpPr>
        <p:spPr>
          <a:xfrm>
            <a:off x="3226898" y="2025252"/>
            <a:ext cx="2822494" cy="296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普通化學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普通化學實驗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普通生物學</a:t>
            </a:r>
            <a:r>
              <a:rPr lang="en-US" altLang="zh-TW" sz="2799" b="1" dirty="0">
                <a:solidFill>
                  <a:srgbClr val="AD432E"/>
                </a:solidFill>
                <a:ea typeface="Hero Bold"/>
              </a:rPr>
              <a:t>(B)</a:t>
            </a: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普通生物學實驗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生涯規劃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432E"/>
                </a:solidFill>
                <a:ea typeface="Hero Bold"/>
              </a:rPr>
              <a:t>服務學習</a:t>
            </a:r>
            <a:endParaRPr lang="en-US" altLang="zh-TW" sz="2799" b="1" dirty="0">
              <a:solidFill>
                <a:srgbClr val="AD432E"/>
              </a:solidFill>
              <a:ea typeface="Hero Bold"/>
            </a:endParaRPr>
          </a:p>
        </p:txBody>
      </p:sp>
      <p:sp>
        <p:nvSpPr>
          <p:cNvPr id="52" name="TextBox 34">
            <a:extLst>
              <a:ext uri="{FF2B5EF4-FFF2-40B4-BE49-F238E27FC236}">
                <a16:creationId xmlns:a16="http://schemas.microsoft.com/office/drawing/2014/main" id="{BD386E56-8D6D-4D8D-BF43-7F0D8A789EB3}"/>
              </a:ext>
            </a:extLst>
          </p:cNvPr>
          <p:cNvSpPr txBox="1"/>
          <p:nvPr/>
        </p:nvSpPr>
        <p:spPr>
          <a:xfrm>
            <a:off x="2465732" y="6785579"/>
            <a:ext cx="2850376" cy="967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71822E"/>
                </a:solidFill>
                <a:ea typeface="Hero Bold"/>
              </a:rPr>
              <a:t>專題研究</a:t>
            </a:r>
            <a:r>
              <a:rPr lang="en-US" altLang="zh-TW" sz="2799" b="1" dirty="0">
                <a:solidFill>
                  <a:srgbClr val="71822E"/>
                </a:solidFill>
                <a:ea typeface="Hero Bold"/>
              </a:rPr>
              <a:t>(</a:t>
            </a:r>
            <a:r>
              <a:rPr lang="zh-TW" altLang="en-US" sz="2799" b="1" dirty="0">
                <a:solidFill>
                  <a:srgbClr val="71822E"/>
                </a:solidFill>
                <a:ea typeface="Hero Bold"/>
              </a:rPr>
              <a:t>一</a:t>
            </a:r>
            <a:r>
              <a:rPr lang="en-US" altLang="zh-TW" sz="2799" b="1" dirty="0">
                <a:solidFill>
                  <a:srgbClr val="71822E"/>
                </a:solidFill>
                <a:ea typeface="Hero Bold"/>
              </a:rPr>
              <a:t>)</a:t>
            </a: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71822E"/>
                </a:solidFill>
                <a:ea typeface="Hero Bold"/>
              </a:rPr>
              <a:t>專題研究</a:t>
            </a:r>
            <a:r>
              <a:rPr lang="en-US" altLang="zh-TW" sz="2799" b="1" dirty="0">
                <a:solidFill>
                  <a:srgbClr val="71822E"/>
                </a:solidFill>
                <a:ea typeface="Hero Bold"/>
              </a:rPr>
              <a:t>(</a:t>
            </a:r>
            <a:r>
              <a:rPr lang="zh-TW" altLang="en-US" sz="2799" b="1" dirty="0">
                <a:solidFill>
                  <a:srgbClr val="71822E"/>
                </a:solidFill>
                <a:ea typeface="Hero Bold"/>
              </a:rPr>
              <a:t>二</a:t>
            </a:r>
            <a:r>
              <a:rPr lang="en-US" altLang="zh-TW" sz="2799" b="1" dirty="0">
                <a:solidFill>
                  <a:srgbClr val="71822E"/>
                </a:solidFill>
                <a:ea typeface="Hero Bold"/>
              </a:rPr>
              <a:t>)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4A8D3B1F-F829-4AD1-8E2B-6A519012B2FD}"/>
              </a:ext>
            </a:extLst>
          </p:cNvPr>
          <p:cNvSpPr txBox="1"/>
          <p:nvPr/>
        </p:nvSpPr>
        <p:spPr>
          <a:xfrm>
            <a:off x="13042562" y="2511927"/>
            <a:ext cx="2456723" cy="9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5D35AD"/>
                </a:solidFill>
                <a:ea typeface="Hero Bold"/>
              </a:rPr>
              <a:t>專題研究</a:t>
            </a:r>
            <a:r>
              <a:rPr lang="en-US" altLang="zh-TW" sz="2799" b="1" dirty="0">
                <a:solidFill>
                  <a:srgbClr val="5D35AD"/>
                </a:solidFill>
                <a:ea typeface="Hero Bold"/>
              </a:rPr>
              <a:t>(</a:t>
            </a:r>
            <a:r>
              <a:rPr lang="zh-TW" altLang="en-US" sz="2799" b="1" dirty="0">
                <a:solidFill>
                  <a:srgbClr val="5D35AD"/>
                </a:solidFill>
                <a:ea typeface="Hero Bold"/>
              </a:rPr>
              <a:t>三</a:t>
            </a:r>
            <a:r>
              <a:rPr lang="en-US" altLang="zh-TW" sz="2799" b="1" dirty="0">
                <a:solidFill>
                  <a:srgbClr val="5D35AD"/>
                </a:solidFill>
                <a:ea typeface="Hero Bold"/>
              </a:rPr>
              <a:t>)</a:t>
            </a: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5D35AD"/>
                </a:solidFill>
                <a:ea typeface="Hero Bold"/>
              </a:rPr>
              <a:t>專題研究</a:t>
            </a:r>
            <a:r>
              <a:rPr lang="en-US" altLang="zh-TW" sz="2799" b="1" dirty="0">
                <a:solidFill>
                  <a:srgbClr val="5D35AD"/>
                </a:solidFill>
                <a:ea typeface="Hero Bold"/>
              </a:rPr>
              <a:t>(</a:t>
            </a:r>
            <a:r>
              <a:rPr lang="zh-TW" altLang="en-US" sz="2799" b="1" dirty="0">
                <a:solidFill>
                  <a:srgbClr val="5D35AD"/>
                </a:solidFill>
                <a:ea typeface="Hero Bold"/>
              </a:rPr>
              <a:t>四</a:t>
            </a:r>
            <a:r>
              <a:rPr lang="en-US" altLang="zh-TW" sz="2799" b="1" dirty="0">
                <a:solidFill>
                  <a:srgbClr val="5D35AD"/>
                </a:solidFill>
                <a:ea typeface="Hero Bold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9722" y="2819222"/>
            <a:ext cx="4648555" cy="46485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1475">
              <a:solidFill>
                <a:srgbClr val="737373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 b="1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7868" y="2141732"/>
            <a:ext cx="2478369" cy="2478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38557" y="4705826"/>
            <a:ext cx="2610886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FF914D"/>
                </a:solidFill>
                <a:ea typeface="Hero Bold"/>
              </a:rPr>
              <a:t>選修課程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447868" y="5312393"/>
            <a:ext cx="2478369" cy="2478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9387802" y="5312393"/>
            <a:ext cx="2478369" cy="24783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07389" y="2141732"/>
            <a:ext cx="2478369" cy="247836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85769" y="613805"/>
            <a:ext cx="2196448" cy="2781399"/>
          </a:xfrm>
          <a:prstGeom prst="line">
            <a:avLst/>
          </a:prstGeom>
          <a:ln w="28575" cap="flat">
            <a:solidFill>
              <a:srgbClr val="F160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185769" y="4391318"/>
            <a:ext cx="2196448" cy="1938374"/>
          </a:xfrm>
          <a:prstGeom prst="line">
            <a:avLst/>
          </a:prstGeom>
          <a:ln w="28575" cap="flat">
            <a:solidFill>
              <a:srgbClr val="7182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0960548" y="526927"/>
            <a:ext cx="1206606" cy="2896851"/>
          </a:xfrm>
          <a:prstGeom prst="line">
            <a:avLst/>
          </a:prstGeom>
          <a:ln w="28575" cap="flat">
            <a:solidFill>
              <a:srgbClr val="5D35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0960548" y="5841658"/>
            <a:ext cx="1206606" cy="516607"/>
          </a:xfrm>
          <a:prstGeom prst="line">
            <a:avLst/>
          </a:prstGeom>
          <a:ln w="28575" cap="flat">
            <a:solidFill>
              <a:srgbClr val="AD79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028700" y="2581977"/>
            <a:ext cx="5118291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環境與公共衛生科學概論(EMI)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生物多樣性導論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生物繪畫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67154" y="6465500"/>
            <a:ext cx="3975274" cy="970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生物資訊概論</a:t>
            </a:r>
            <a:r>
              <a:rPr lang="en-US" sz="2799" b="1" dirty="0">
                <a:solidFill>
                  <a:srgbClr val="AD792B"/>
                </a:solidFill>
                <a:ea typeface="Hero Bold"/>
              </a:rPr>
              <a:t>(EMI)</a:t>
            </a:r>
          </a:p>
          <a:p>
            <a:pPr>
              <a:lnSpc>
                <a:spcPts val="3919"/>
              </a:lnSpc>
            </a:pPr>
            <a:r>
              <a:rPr lang="zh-TW" altLang="en-US" sz="2799" b="1" dirty="0">
                <a:solidFill>
                  <a:srgbClr val="AD792B"/>
                </a:solidFill>
                <a:ea typeface="Hero Bold"/>
              </a:rPr>
              <a:t>英文專題討論</a:t>
            </a:r>
            <a:r>
              <a:rPr lang="en-US" altLang="zh-TW" sz="2799" b="1" dirty="0">
                <a:solidFill>
                  <a:srgbClr val="AD792B"/>
                </a:solidFill>
                <a:ea typeface="Hero Bold"/>
              </a:rPr>
              <a:t>(EMI)</a:t>
            </a:r>
            <a:endParaRPr lang="en-US" sz="2799" b="1" dirty="0">
              <a:solidFill>
                <a:srgbClr val="AD792B"/>
              </a:solidFill>
              <a:ea typeface="Her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16318" y="3987458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 dirty="0" err="1">
                <a:solidFill>
                  <a:srgbClr val="71822E"/>
                </a:solidFill>
                <a:ea typeface="Hero Bold"/>
              </a:rPr>
              <a:t>大二</a:t>
            </a:r>
            <a:endParaRPr lang="en-US" sz="4200" b="1" dirty="0">
              <a:solidFill>
                <a:srgbClr val="71822E"/>
              </a:solidFill>
              <a:ea typeface="Her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16318" y="209945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432E"/>
                </a:solidFill>
                <a:ea typeface="Hero Bold"/>
              </a:rPr>
              <a:t>大一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67154" y="123067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5D35AD"/>
                </a:solidFill>
                <a:ea typeface="Hero Bold"/>
              </a:rPr>
              <a:t>大三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67154" y="5437798"/>
            <a:ext cx="146945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792B"/>
                </a:solidFill>
                <a:ea typeface="Hero Bold"/>
              </a:rPr>
              <a:t>大四</a:t>
            </a:r>
          </a:p>
        </p:txBody>
      </p:sp>
      <p:grpSp>
        <p:nvGrpSpPr>
          <p:cNvPr id="21" name="Group 21"/>
          <p:cNvGrpSpPr/>
          <p:nvPr/>
        </p:nvGrpSpPr>
        <p:grpSpPr>
          <a:xfrm rot="-10800000">
            <a:off x="17259300" y="8261747"/>
            <a:ext cx="2573635" cy="2025253"/>
            <a:chOff x="0" y="0"/>
            <a:chExt cx="903773" cy="7112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148040" y="9220018"/>
            <a:ext cx="1139960" cy="976124"/>
            <a:chOff x="0" y="0"/>
            <a:chExt cx="830570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1286818" y="-967030"/>
            <a:ext cx="2573635" cy="2025253"/>
            <a:chOff x="0" y="0"/>
            <a:chExt cx="903773" cy="711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29618" y="613805"/>
            <a:ext cx="890543" cy="762554"/>
            <a:chOff x="0" y="0"/>
            <a:chExt cx="83057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798386" y="865265"/>
            <a:ext cx="2680845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昆蟲學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昆蟲學實驗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真菌學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4868" y="5239741"/>
            <a:ext cx="2850376" cy="196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動物行為學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動物行為學實驗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鳥類學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鳥類學實習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992191" y="5280718"/>
            <a:ext cx="3783491" cy="1967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植物分類學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altLang="zh-TW" sz="2799" b="1" dirty="0" err="1">
                <a:solidFill>
                  <a:srgbClr val="71822E"/>
                </a:solidFill>
                <a:ea typeface="Hero Bold"/>
              </a:rPr>
              <a:t>演化生物學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生物多樣性產業研究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altLang="zh-TW" sz="2799" b="1" dirty="0" err="1">
                <a:solidFill>
                  <a:srgbClr val="71822E"/>
                </a:solidFill>
                <a:ea typeface="Hero Bold"/>
              </a:rPr>
              <a:t>環境生物英文期刊導讀</a:t>
            </a:r>
            <a:endParaRPr lang="en-US" altLang="zh-TW" sz="2799" b="1" dirty="0">
              <a:solidFill>
                <a:srgbClr val="71822E"/>
              </a:solidFill>
              <a:ea typeface="Hero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13507" y="7509707"/>
            <a:ext cx="3772890" cy="247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植物生理學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無脊椎動物學</a:t>
            </a:r>
            <a:r>
              <a:rPr lang="en-US" sz="2799" b="1" dirty="0">
                <a:solidFill>
                  <a:srgbClr val="71822E"/>
                </a:solidFill>
                <a:ea typeface="Hero Bold"/>
              </a:rPr>
              <a:t>(EMI)</a:t>
            </a: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無脊椎動物學實驗</a:t>
            </a:r>
            <a:r>
              <a:rPr lang="en-US" sz="2799" b="1" dirty="0">
                <a:solidFill>
                  <a:srgbClr val="71822E"/>
                </a:solidFill>
                <a:ea typeface="Hero Bold"/>
              </a:rPr>
              <a:t>(EMI)</a:t>
            </a: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脊椎動物學</a:t>
            </a:r>
            <a:r>
              <a:rPr lang="en-US" sz="2799" b="1" dirty="0">
                <a:solidFill>
                  <a:srgbClr val="71822E"/>
                </a:solidFill>
                <a:ea typeface="Hero Bold"/>
              </a:rPr>
              <a:t>(EMI)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脊椎動物學實驗</a:t>
            </a:r>
            <a:r>
              <a:rPr lang="en-US" sz="2799" b="1" dirty="0">
                <a:solidFill>
                  <a:srgbClr val="71822E"/>
                </a:solidFill>
                <a:ea typeface="Hero Bold"/>
              </a:rPr>
              <a:t>(EMI)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22907" y="8005007"/>
            <a:ext cx="2643194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生物統計學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生物統計學實習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奈米生物科技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生物資訊學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4992265" y="3000191"/>
            <a:ext cx="2456723" cy="14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行為生態學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altLang="zh-TW" sz="2799" b="1" dirty="0" err="1">
                <a:solidFill>
                  <a:srgbClr val="5D35AD"/>
                </a:solidFill>
                <a:ea typeface="Hero Bold"/>
              </a:rPr>
              <a:t>現代生物科技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生態基因體學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167154" y="1065047"/>
            <a:ext cx="4053473" cy="3470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水生動物基因轉殖與應用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模式生物與產業應用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生物多樣性產業實務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微生物學實驗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分類學原理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田野生物學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zh-TW" altLang="en-US" sz="2799" b="1" dirty="0">
                <a:solidFill>
                  <a:srgbClr val="5D35AD"/>
                </a:solidFill>
                <a:ea typeface="Hero Bold"/>
              </a:rPr>
              <a:t>論文選讀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5828743" y="1076187"/>
            <a:ext cx="2113190" cy="14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生態模式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 algn="r"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生態解說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微生物學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5672783" y="8414873"/>
            <a:ext cx="1517037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u="sng" dirty="0" err="1">
                <a:ea typeface="Hero 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回首頁</a:t>
            </a:r>
            <a:endParaRPr lang="en-US" sz="2799" b="1" u="sng" dirty="0">
              <a:ea typeface="Hero Bold"/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087857" y="8500307"/>
            <a:ext cx="774141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FF914D"/>
                </a:solidFill>
                <a:ea typeface="Hero Bold"/>
              </a:rPr>
              <a:t>詳細資訊請至</a:t>
            </a:r>
            <a:endParaRPr lang="en-US" sz="2799" b="1" dirty="0">
              <a:solidFill>
                <a:srgbClr val="FF914D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FF914D"/>
                </a:solidFill>
                <a:ea typeface="Hero Bold"/>
              </a:rPr>
              <a:t>高雄醫學大學官網查詢：</a:t>
            </a:r>
            <a:r>
              <a:rPr lang="en-US" sz="2799" b="1" dirty="0" err="1">
                <a:solidFill>
                  <a:srgbClr val="FF914D"/>
                </a:solidFill>
                <a:ea typeface="Hero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99" b="1" dirty="0">
                <a:solidFill>
                  <a:srgbClr val="FF914D"/>
                </a:solidFill>
                <a:ea typeface="Hero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://wac.kmu.edu.tw/</a:t>
            </a:r>
            <a:r>
              <a:rPr lang="en-US" sz="2799" b="1" dirty="0" err="1">
                <a:solidFill>
                  <a:srgbClr val="FF914D"/>
                </a:solidFill>
                <a:ea typeface="Hero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qur</a:t>
            </a:r>
            <a:r>
              <a:rPr lang="en-US" sz="2799" b="1" dirty="0">
                <a:solidFill>
                  <a:srgbClr val="FF914D"/>
                </a:solidFill>
                <a:ea typeface="Hero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/qurq0006.php</a:t>
            </a:r>
            <a:endParaRPr lang="en-US" sz="2799" b="1" dirty="0">
              <a:solidFill>
                <a:srgbClr val="FF914D"/>
              </a:solidFill>
              <a:ea typeface="Her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9722" y="2819222"/>
            <a:ext cx="4648555" cy="46485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1475">
              <a:solidFill>
                <a:srgbClr val="737373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 b="1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7868" y="2141732"/>
            <a:ext cx="2478369" cy="2478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38557" y="4222750"/>
            <a:ext cx="2610886" cy="192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00BF63"/>
                </a:solidFill>
                <a:ea typeface="Hero Bold"/>
              </a:rPr>
              <a:t>中山大學跨校選修課程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447868" y="5312393"/>
            <a:ext cx="2478369" cy="2478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9387802" y="5312393"/>
            <a:ext cx="2478369" cy="24783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07389" y="2141732"/>
            <a:ext cx="2478369" cy="247836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462611" y="564972"/>
            <a:ext cx="919606" cy="2830232"/>
          </a:xfrm>
          <a:prstGeom prst="line">
            <a:avLst/>
          </a:prstGeom>
          <a:ln w="28575" cap="flat">
            <a:solidFill>
              <a:srgbClr val="F160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313678" y="4036060"/>
            <a:ext cx="1068539" cy="2293632"/>
          </a:xfrm>
          <a:prstGeom prst="line">
            <a:avLst/>
          </a:prstGeom>
          <a:ln w="28575" cap="flat">
            <a:solidFill>
              <a:srgbClr val="7182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0960548" y="1368022"/>
            <a:ext cx="1509851" cy="2055755"/>
          </a:xfrm>
          <a:prstGeom prst="line">
            <a:avLst/>
          </a:prstGeom>
          <a:ln w="28575" cap="flat">
            <a:solidFill>
              <a:srgbClr val="5D35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0960548" y="4994258"/>
            <a:ext cx="1600948" cy="1364007"/>
          </a:xfrm>
          <a:prstGeom prst="line">
            <a:avLst/>
          </a:prstGeom>
          <a:ln w="28575" cap="flat">
            <a:solidFill>
              <a:srgbClr val="AD792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71600" y="9146480"/>
            <a:ext cx="2743200" cy="15012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4191" y="-634906"/>
            <a:ext cx="2743200" cy="150127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24703" y="3632200"/>
            <a:ext cx="6188974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71822E"/>
                </a:solidFill>
                <a:ea typeface="Hero Bold"/>
              </a:rPr>
              <a:t>海洋生物科技暨資源學系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10378" y="161112"/>
            <a:ext cx="355223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432E"/>
                </a:solidFill>
                <a:ea typeface="Hero Bold"/>
              </a:rPr>
              <a:t>生物科學系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70398" y="964162"/>
            <a:ext cx="524762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5D35AD"/>
                </a:solidFill>
                <a:ea typeface="Hero Bold"/>
              </a:rPr>
              <a:t>海洋環境及工程學系</a:t>
            </a:r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15924191" y="8496941"/>
            <a:ext cx="2573635" cy="2025253"/>
            <a:chOff x="0" y="0"/>
            <a:chExt cx="903773" cy="711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2" name="Group 22"/>
          <p:cNvGrpSpPr/>
          <p:nvPr/>
        </p:nvGrpSpPr>
        <p:grpSpPr>
          <a:xfrm rot="-10800000">
            <a:off x="17148040" y="8496941"/>
            <a:ext cx="1139960" cy="976124"/>
            <a:chOff x="0" y="0"/>
            <a:chExt cx="830570" cy="7112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43929" y="-896894"/>
            <a:ext cx="2573635" cy="2025253"/>
            <a:chOff x="0" y="0"/>
            <a:chExt cx="903773" cy="7112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81057" y="-134439"/>
            <a:ext cx="890543" cy="762554"/>
            <a:chOff x="0" y="0"/>
            <a:chExt cx="830570" cy="7112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704691" y="8173339"/>
            <a:ext cx="1517037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u="sng" dirty="0" err="1">
                <a:ea typeface="Hero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回首頁</a:t>
            </a:r>
            <a:endParaRPr lang="en-US" sz="2799" b="1" u="sng" dirty="0">
              <a:ea typeface="Hero Bold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630747" y="8702294"/>
            <a:ext cx="1459098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00BF63"/>
                </a:solidFill>
                <a:ea typeface="Hero Bold"/>
              </a:rPr>
              <a:t>詳細資訊請至</a:t>
            </a:r>
            <a:endParaRPr lang="en-US" sz="2799" b="1" dirty="0">
              <a:solidFill>
                <a:srgbClr val="00BF63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00BF63"/>
                </a:solidFill>
                <a:ea typeface="Hero Bold"/>
              </a:rPr>
              <a:t>高雄醫學大學教務處查詢：</a:t>
            </a:r>
            <a:r>
              <a:rPr lang="en-US" sz="2799" b="1" dirty="0" err="1">
                <a:solidFill>
                  <a:srgbClr val="00BF63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99" b="1" dirty="0">
                <a:solidFill>
                  <a:srgbClr val="00BF63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://academic.kmu.edu.tw/</a:t>
            </a:r>
            <a:r>
              <a:rPr lang="en-US" sz="2799" b="1" dirty="0" err="1">
                <a:solidFill>
                  <a:srgbClr val="00BF63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index.php</a:t>
            </a:r>
            <a:r>
              <a:rPr lang="en-US" sz="2799" b="1" dirty="0">
                <a:solidFill>
                  <a:srgbClr val="00BF63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799" b="1" dirty="0" err="1">
                <a:solidFill>
                  <a:srgbClr val="00BF63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zh-tw</a:t>
            </a:r>
            <a:r>
              <a:rPr lang="en-US" sz="2799" b="1" dirty="0">
                <a:solidFill>
                  <a:srgbClr val="00BF63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799" b="1" dirty="0">
              <a:solidFill>
                <a:srgbClr val="00BF63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00BF63"/>
                </a:solidFill>
                <a:ea typeface="Hero Bold"/>
              </a:rPr>
              <a:t>國立中山大學官網查詢：</a:t>
            </a:r>
            <a:r>
              <a:rPr lang="en-US" sz="2799" b="1" dirty="0" err="1">
                <a:solidFill>
                  <a:srgbClr val="00BF63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99" b="1" dirty="0">
                <a:solidFill>
                  <a:srgbClr val="00BF63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://selcrs.nsysu.edu.tw/menu1/</a:t>
            </a:r>
            <a:r>
              <a:rPr lang="en-US" sz="2799" b="1" dirty="0" err="1">
                <a:solidFill>
                  <a:srgbClr val="00BF63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qrycrsfrm.asp?HIS</a:t>
            </a:r>
            <a:r>
              <a:rPr lang="en-US" sz="2799" b="1" dirty="0">
                <a:solidFill>
                  <a:srgbClr val="00BF63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=1&amp;eng=0</a:t>
            </a:r>
            <a:endParaRPr lang="en-US" sz="2799" b="1" dirty="0">
              <a:solidFill>
                <a:srgbClr val="00BF63"/>
              </a:solidFill>
              <a:ea typeface="Her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7874" y="1219286"/>
            <a:ext cx="3484382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脊椎動物學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脊椎動物學實驗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無脊椎動物學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無脊椎動物學實驗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20597" y="1219286"/>
            <a:ext cx="3127271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本地植物學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植物分類學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水生植物學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AD432E"/>
                </a:solidFill>
                <a:ea typeface="Hero Bold"/>
              </a:rPr>
              <a:t>生物多樣性與保育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7874" y="4773295"/>
            <a:ext cx="406125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海洋生物學概論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海洋微生物學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海洋微生物學實驗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44625" y="6188075"/>
            <a:ext cx="4059358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海洋生態學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海洋生態學實驗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海洋無脊椎動物學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海洋無脊椎動物學實驗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44625" y="4785978"/>
            <a:ext cx="218014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魚類學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魚類學實驗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7874" y="6683375"/>
            <a:ext cx="406125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植物性浮游生物學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動物性浮游生物學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動物性浮游生物學實驗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481914" y="2329225"/>
            <a:ext cx="3057776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海洋生態學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生態工程概論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海岸與海岸管理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561496" y="4590398"/>
            <a:ext cx="166431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792B"/>
                </a:solidFill>
                <a:ea typeface="Hero Bold"/>
              </a:rPr>
              <a:t>其他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570762" y="5808813"/>
            <a:ext cx="3937290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792B"/>
                </a:solidFill>
                <a:ea typeface="Hero Bold"/>
              </a:rPr>
              <a:t>環境倫理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AD792B"/>
                </a:solidFill>
                <a:ea typeface="Hero Bold"/>
              </a:rPr>
              <a:t>綠色企業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AD792B"/>
                </a:solidFill>
                <a:ea typeface="Hero Bold"/>
              </a:rPr>
              <a:t>海洋生態保育與經營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9722" y="2819222"/>
            <a:ext cx="4648555" cy="46485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1475">
              <a:solidFill>
                <a:srgbClr val="737373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 b="1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7868" y="2141732"/>
            <a:ext cx="2478369" cy="2478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65478" y="4537075"/>
            <a:ext cx="2610886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004AAD"/>
                </a:solidFill>
                <a:ea typeface="Hero Bold"/>
              </a:rPr>
              <a:t>跨</a:t>
            </a:r>
            <a:r>
              <a:rPr lang="zh-TW" altLang="en-US" sz="5000" b="1" dirty="0">
                <a:solidFill>
                  <a:srgbClr val="004AAD"/>
                </a:solidFill>
                <a:ea typeface="Hero Bold"/>
              </a:rPr>
              <a:t>系</a:t>
            </a:r>
            <a:r>
              <a:rPr lang="en-US" sz="5000" b="1" dirty="0" err="1">
                <a:solidFill>
                  <a:srgbClr val="004AAD"/>
                </a:solidFill>
                <a:ea typeface="Hero Bold"/>
              </a:rPr>
              <a:t>選修課程</a:t>
            </a:r>
            <a:endParaRPr lang="en-US" sz="5000" b="1" dirty="0">
              <a:solidFill>
                <a:srgbClr val="004AAD"/>
              </a:solidFill>
              <a:ea typeface="Hero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447868" y="5312393"/>
            <a:ext cx="2478369" cy="2478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9387802" y="5312393"/>
            <a:ext cx="2478369" cy="24783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07389" y="2141732"/>
            <a:ext cx="2478369" cy="247836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969653" y="1184507"/>
            <a:ext cx="2412564" cy="2210697"/>
          </a:xfrm>
          <a:prstGeom prst="line">
            <a:avLst/>
          </a:prstGeom>
          <a:ln w="28575" cap="flat">
            <a:solidFill>
              <a:srgbClr val="F160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4817374" y="5559679"/>
            <a:ext cx="2564843" cy="770013"/>
          </a:xfrm>
          <a:prstGeom prst="line">
            <a:avLst/>
          </a:prstGeom>
          <a:ln w="28575" cap="flat">
            <a:solidFill>
              <a:srgbClr val="7182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0960548" y="1058223"/>
            <a:ext cx="1699474" cy="2365554"/>
          </a:xfrm>
          <a:prstGeom prst="line">
            <a:avLst/>
          </a:prstGeom>
          <a:ln w="28575" cap="flat">
            <a:solidFill>
              <a:srgbClr val="5D35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0960548" y="5130510"/>
            <a:ext cx="1699474" cy="1227756"/>
          </a:xfrm>
          <a:prstGeom prst="line">
            <a:avLst/>
          </a:prstGeom>
          <a:ln w="28575" cap="flat">
            <a:solidFill>
              <a:srgbClr val="AD792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60596" y="9258300"/>
            <a:ext cx="2743200" cy="15012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69628" y="-472579"/>
            <a:ext cx="2743200" cy="150127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765410" y="5155819"/>
            <a:ext cx="2051964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 dirty="0" err="1">
                <a:solidFill>
                  <a:srgbClr val="71822E"/>
                </a:solidFill>
                <a:ea typeface="Hero Bold"/>
              </a:rPr>
              <a:t>生物系</a:t>
            </a:r>
            <a:endParaRPr lang="en-US" sz="4200" b="1" dirty="0">
              <a:solidFill>
                <a:srgbClr val="71822E"/>
              </a:solidFill>
              <a:ea typeface="Her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765410" y="780647"/>
            <a:ext cx="220424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432E"/>
                </a:solidFill>
                <a:ea typeface="Hero Bold"/>
              </a:rPr>
              <a:t>藥學系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60022" y="654363"/>
            <a:ext cx="2297803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5D35AD"/>
                </a:solidFill>
                <a:ea typeface="Hero Bold"/>
              </a:rPr>
              <a:t>生技系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60022" y="4726650"/>
            <a:ext cx="1727823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792B"/>
                </a:solidFill>
                <a:ea typeface="Hero Bold"/>
              </a:rPr>
              <a:t>其他</a:t>
            </a: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12671625" y="9274373"/>
            <a:ext cx="2573635" cy="2025253"/>
            <a:chOff x="0" y="0"/>
            <a:chExt cx="903773" cy="7112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3817865" y="9644380"/>
            <a:ext cx="1139960" cy="976124"/>
            <a:chOff x="0" y="0"/>
            <a:chExt cx="830570" cy="7112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896398" y="301195"/>
            <a:ext cx="2573635" cy="2025253"/>
            <a:chOff x="0" y="0"/>
            <a:chExt cx="903773" cy="711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86695" y="740088"/>
            <a:ext cx="890543" cy="762554"/>
            <a:chOff x="0" y="0"/>
            <a:chExt cx="830570" cy="7112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5480746" y="8438897"/>
            <a:ext cx="1517037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u="sng" dirty="0" err="1">
                <a:ea typeface="Hero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回首頁</a:t>
            </a:r>
            <a:endParaRPr lang="en-US" sz="2799" b="1" u="sng" dirty="0">
              <a:ea typeface="Hero Bold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517096" y="8650987"/>
            <a:ext cx="774141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004AAD"/>
                </a:solidFill>
                <a:ea typeface="Hero Bold"/>
              </a:rPr>
              <a:t>詳細資訊請至</a:t>
            </a:r>
            <a:endParaRPr lang="en-US" sz="2799" b="1" dirty="0">
              <a:solidFill>
                <a:srgbClr val="004AAD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004AAD"/>
                </a:solidFill>
                <a:ea typeface="Hero Bold"/>
              </a:rPr>
              <a:t>高雄醫學大學官網查詢：</a:t>
            </a:r>
            <a:r>
              <a:rPr lang="en-US" sz="2799" b="1" dirty="0" err="1">
                <a:solidFill>
                  <a:srgbClr val="004AAD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99" b="1" dirty="0">
                <a:solidFill>
                  <a:srgbClr val="004AAD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://wac.kmu.edu.tw/</a:t>
            </a:r>
            <a:r>
              <a:rPr lang="en-US" sz="2799" b="1" dirty="0" err="1">
                <a:solidFill>
                  <a:srgbClr val="004AAD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qur</a:t>
            </a:r>
            <a:r>
              <a:rPr lang="en-US" sz="2799" b="1" dirty="0">
                <a:solidFill>
                  <a:srgbClr val="004AAD"/>
                </a:solidFill>
                <a:ea typeface="Hero 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/qurq0006.php</a:t>
            </a:r>
            <a:endParaRPr lang="en-US" sz="2799" b="1" dirty="0">
              <a:solidFill>
                <a:srgbClr val="004AAD"/>
              </a:solidFill>
              <a:ea typeface="Hero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009867" y="2075057"/>
            <a:ext cx="3247377" cy="14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432E"/>
                </a:solidFill>
                <a:ea typeface="Hero Bold"/>
              </a:rPr>
              <a:t>藥用植物學</a:t>
            </a:r>
            <a:endParaRPr lang="en-US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432E"/>
                </a:solidFill>
                <a:ea typeface="Hero Bold"/>
              </a:rPr>
              <a:t>藥用植物學實驗</a:t>
            </a:r>
            <a:endParaRPr lang="en-US" sz="2799" b="1" dirty="0">
              <a:solidFill>
                <a:srgbClr val="AD43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432E"/>
                </a:solidFill>
                <a:ea typeface="Hero Bold"/>
              </a:rPr>
              <a:t>本草學</a:t>
            </a:r>
            <a:endParaRPr lang="en-US" sz="2799" b="1" dirty="0">
              <a:solidFill>
                <a:srgbClr val="AD432E"/>
              </a:solidFill>
              <a:ea typeface="Hero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82876" y="6304963"/>
            <a:ext cx="1882534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遺傳學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病毒學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毒理學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質譜學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10555" y="6304963"/>
            <a:ext cx="2320297" cy="14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免疫學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神經生物學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71822E"/>
                </a:solidFill>
                <a:ea typeface="Hero Bold"/>
              </a:rPr>
              <a:t>分子癌症學</a:t>
            </a:r>
            <a:endParaRPr lang="en-US" sz="2799" b="1" dirty="0">
              <a:solidFill>
                <a:srgbClr val="71822E"/>
              </a:solidFill>
              <a:ea typeface="Hero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671625" y="5986323"/>
            <a:ext cx="5142155" cy="967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寄生蟲學</a:t>
            </a:r>
            <a:r>
              <a:rPr lang="en-US" sz="2799" b="1" dirty="0">
                <a:solidFill>
                  <a:srgbClr val="AD792B"/>
                </a:solidFill>
                <a:ea typeface="Hero Bold"/>
              </a:rPr>
              <a:t>(</a:t>
            </a: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含實驗</a:t>
            </a:r>
            <a:r>
              <a:rPr lang="en-US" sz="2799" b="1" dirty="0">
                <a:solidFill>
                  <a:srgbClr val="AD792B"/>
                </a:solidFill>
                <a:ea typeface="Hero Bold"/>
              </a:rPr>
              <a:t>)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流行病學</a:t>
            </a:r>
            <a:endParaRPr lang="en-US" sz="2799" b="1" dirty="0">
              <a:solidFill>
                <a:srgbClr val="AD792B"/>
              </a:solidFill>
              <a:ea typeface="Hero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660022" y="1962236"/>
            <a:ext cx="4337760" cy="146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幹細胞技術與組織工程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植物組織培養與基因工程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5D35AD"/>
                </a:solidFill>
                <a:ea typeface="Hero Bold"/>
              </a:rPr>
              <a:t>試驗設計</a:t>
            </a:r>
            <a:endParaRPr lang="en-US" sz="2799" b="1" dirty="0">
              <a:solidFill>
                <a:srgbClr val="5D35AD"/>
              </a:solidFill>
              <a:ea typeface="Her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9722" y="2819222"/>
            <a:ext cx="4648555" cy="464855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71475">
              <a:solidFill>
                <a:srgbClr val="737373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 b="1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47868" y="2141732"/>
            <a:ext cx="2478369" cy="2478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38557" y="4537075"/>
            <a:ext cx="2610886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570063"/>
                </a:solidFill>
                <a:ea typeface="Hero Bold"/>
              </a:rPr>
              <a:t>通識教育課程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447868" y="5312393"/>
            <a:ext cx="2478369" cy="24783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9387802" y="5312393"/>
            <a:ext cx="2478369" cy="24783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507389" y="2141732"/>
            <a:ext cx="2478369" cy="24783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6559" y="9682480"/>
            <a:ext cx="2743200" cy="15012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89836" y="-707309"/>
            <a:ext cx="2743200" cy="150127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-10800000">
            <a:off x="17159401" y="5944685"/>
            <a:ext cx="2573635" cy="2025253"/>
            <a:chOff x="0" y="0"/>
            <a:chExt cx="903773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7718020" y="7467778"/>
            <a:ext cx="1139960" cy="976124"/>
            <a:chOff x="0" y="0"/>
            <a:chExt cx="830570" cy="7112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544935" y="793969"/>
            <a:ext cx="2573635" cy="2025253"/>
            <a:chOff x="0" y="0"/>
            <a:chExt cx="903773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03773" cy="711200"/>
            </a:xfrm>
            <a:custGeom>
              <a:avLst/>
              <a:gdLst/>
              <a:ahLst/>
              <a:cxnLst/>
              <a:rect l="l" t="t" r="r" b="b"/>
              <a:pathLst>
                <a:path w="903773" h="711200">
                  <a:moveTo>
                    <a:pt x="451887" y="711200"/>
                  </a:moveTo>
                  <a:lnTo>
                    <a:pt x="903773" y="0"/>
                  </a:lnTo>
                  <a:lnTo>
                    <a:pt x="0" y="0"/>
                  </a:lnTo>
                  <a:lnTo>
                    <a:pt x="451887" y="711200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445271" y="428860"/>
            <a:ext cx="890543" cy="762554"/>
            <a:chOff x="0" y="0"/>
            <a:chExt cx="830570" cy="7112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30570" cy="711200"/>
            </a:xfrm>
            <a:custGeom>
              <a:avLst/>
              <a:gdLst/>
              <a:ahLst/>
              <a:cxnLst/>
              <a:rect l="l" t="t" r="r" b="b"/>
              <a:pathLst>
                <a:path w="830570" h="711200">
                  <a:moveTo>
                    <a:pt x="415285" y="711200"/>
                  </a:moveTo>
                  <a:lnTo>
                    <a:pt x="830570" y="0"/>
                  </a:lnTo>
                  <a:lnTo>
                    <a:pt x="0" y="0"/>
                  </a:lnTo>
                  <a:lnTo>
                    <a:pt x="415285" y="711200"/>
                  </a:lnTo>
                  <a:close/>
                </a:path>
              </a:pathLst>
            </a:custGeom>
            <a:solidFill>
              <a:srgbClr val="B6B6B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244"/>
                </a:lnSpc>
              </a:pPr>
              <a:endParaRPr b="1"/>
            </a:p>
          </p:txBody>
        </p:sp>
      </p:grpSp>
      <p:sp>
        <p:nvSpPr>
          <p:cNvPr id="24" name="AutoShape 24"/>
          <p:cNvSpPr/>
          <p:nvPr/>
        </p:nvSpPr>
        <p:spPr>
          <a:xfrm>
            <a:off x="3792201" y="2124731"/>
            <a:ext cx="3590016" cy="1270473"/>
          </a:xfrm>
          <a:prstGeom prst="line">
            <a:avLst/>
          </a:prstGeom>
          <a:ln w="28575" cap="flat">
            <a:solidFill>
              <a:srgbClr val="F160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3780419" y="6262820"/>
            <a:ext cx="3601798" cy="66872"/>
          </a:xfrm>
          <a:prstGeom prst="line">
            <a:avLst/>
          </a:prstGeom>
          <a:ln w="28575" cap="flat">
            <a:solidFill>
              <a:srgbClr val="7182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flipV="1">
            <a:off x="10960548" y="2043264"/>
            <a:ext cx="1291910" cy="1380514"/>
          </a:xfrm>
          <a:prstGeom prst="line">
            <a:avLst/>
          </a:prstGeom>
          <a:ln w="28575" cap="flat">
            <a:solidFill>
              <a:srgbClr val="5D35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67258" y="428860"/>
            <a:ext cx="839902" cy="77789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4193852" y="7462996"/>
            <a:ext cx="1517037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u="sng" dirty="0" err="1">
                <a:ea typeface="Hero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回首頁</a:t>
            </a:r>
            <a:endParaRPr lang="en-US" sz="2799" b="1" u="sng" dirty="0">
              <a:ea typeface="Hero Bold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85041" y="2995316"/>
            <a:ext cx="4110088" cy="234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4"/>
              </a:lnSpc>
            </a:pPr>
            <a:r>
              <a:rPr lang="en-US" sz="2624" b="1">
                <a:solidFill>
                  <a:srgbClr val="AD432E"/>
                </a:solidFill>
                <a:ea typeface="Hero Bold"/>
              </a:rPr>
              <a:t>生物多樣性導論</a:t>
            </a:r>
          </a:p>
          <a:p>
            <a:pPr>
              <a:lnSpc>
                <a:spcPts val="3674"/>
              </a:lnSpc>
            </a:pPr>
            <a:r>
              <a:rPr lang="en-US" sz="2624" b="1">
                <a:solidFill>
                  <a:srgbClr val="AD432E"/>
                </a:solidFill>
                <a:ea typeface="Hero Bold"/>
              </a:rPr>
              <a:t>動物與日常生活</a:t>
            </a:r>
          </a:p>
          <a:p>
            <a:pPr>
              <a:lnSpc>
                <a:spcPts val="3674"/>
              </a:lnSpc>
            </a:pPr>
            <a:r>
              <a:rPr lang="en-US" sz="2624" b="1">
                <a:solidFill>
                  <a:srgbClr val="AD432E"/>
                </a:solidFill>
                <a:ea typeface="Hero Bold"/>
              </a:rPr>
              <a:t>微生物與人類生活</a:t>
            </a:r>
          </a:p>
          <a:p>
            <a:pPr>
              <a:lnSpc>
                <a:spcPts val="3674"/>
              </a:lnSpc>
            </a:pPr>
            <a:r>
              <a:rPr lang="en-US" sz="2624" b="1">
                <a:solidFill>
                  <a:srgbClr val="AD432E"/>
                </a:solidFill>
                <a:ea typeface="Hero Bold"/>
              </a:rPr>
              <a:t>氣候變遷與環境保護</a:t>
            </a:r>
          </a:p>
          <a:p>
            <a:pPr>
              <a:lnSpc>
                <a:spcPts val="3674"/>
              </a:lnSpc>
              <a:spcBef>
                <a:spcPct val="0"/>
              </a:spcBef>
            </a:pPr>
            <a:r>
              <a:rPr lang="en-US" sz="2624" b="1">
                <a:solidFill>
                  <a:srgbClr val="AD432E"/>
                </a:solidFill>
                <a:ea typeface="Hero Bold"/>
              </a:rPr>
              <a:t>星球的水與資源永續利用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6823" y="1720871"/>
            <a:ext cx="249537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AD432E"/>
                </a:solidFill>
                <a:ea typeface="Hero Bold"/>
              </a:rPr>
              <a:t>環境科學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5041" y="5858960"/>
            <a:ext cx="249537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71822E"/>
                </a:solidFill>
                <a:ea typeface="Hero Bold"/>
              </a:rPr>
              <a:t>跨域融通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6823" y="7401103"/>
            <a:ext cx="5229762" cy="46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71822E"/>
                </a:solidFill>
                <a:ea typeface="Hero Bold"/>
              </a:rPr>
              <a:t>生物醫學科技、倫理與法律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89725" y="618009"/>
            <a:ext cx="3816508" cy="54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 b="1">
                <a:solidFill>
                  <a:srgbClr val="570063"/>
                </a:solidFill>
                <a:ea typeface="Hero Bold"/>
              </a:rPr>
              <a:t>高雄醫學大學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252458" y="1639404"/>
            <a:ext cx="2417569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b="1">
                <a:solidFill>
                  <a:srgbClr val="5D35AD"/>
                </a:solidFill>
                <a:ea typeface="Hero Bold"/>
              </a:rPr>
              <a:t>通識教育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53953" y="8634402"/>
            <a:ext cx="14970227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詳細資訊請至</a:t>
            </a:r>
            <a:endParaRPr lang="en-US" sz="2799" b="1" dirty="0">
              <a:solidFill>
                <a:srgbClr val="AD792B"/>
              </a:solidFill>
              <a:ea typeface="Hero Bold"/>
            </a:endParaRPr>
          </a:p>
          <a:p>
            <a:pPr>
              <a:lnSpc>
                <a:spcPts val="3919"/>
              </a:lnSpc>
            </a:pP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高雄醫學大學官網查詢：</a:t>
            </a:r>
            <a:r>
              <a:rPr lang="en-US" sz="2799" b="1" dirty="0" err="1">
                <a:solidFill>
                  <a:srgbClr val="AD792B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99" b="1" dirty="0">
                <a:solidFill>
                  <a:srgbClr val="AD792B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://wac.kmu.edu.tw/</a:t>
            </a:r>
            <a:r>
              <a:rPr lang="en-US" sz="2799" b="1" dirty="0" err="1">
                <a:solidFill>
                  <a:srgbClr val="AD792B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qur</a:t>
            </a:r>
            <a:r>
              <a:rPr lang="en-US" sz="2799" b="1" dirty="0">
                <a:solidFill>
                  <a:srgbClr val="AD792B"/>
                </a:solidFill>
                <a:ea typeface="Hero 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/qurq0006.php</a:t>
            </a:r>
            <a:endParaRPr lang="en-US" sz="2799" b="1" dirty="0">
              <a:solidFill>
                <a:srgbClr val="AD792B"/>
              </a:solidFill>
              <a:ea typeface="Hero Bold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AD792B"/>
                </a:solidFill>
                <a:ea typeface="Hero Bold"/>
              </a:rPr>
              <a:t>國立中山大學官網查詢：</a:t>
            </a:r>
            <a:r>
              <a:rPr lang="en-US" sz="2799" b="1" dirty="0" err="1">
                <a:solidFill>
                  <a:srgbClr val="AD792B"/>
                </a:solidFill>
                <a:ea typeface="Hero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799" b="1" dirty="0">
                <a:solidFill>
                  <a:srgbClr val="AD792B"/>
                </a:solidFill>
                <a:ea typeface="Hero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://selcrs.nsysu.edu.tw/menu1/</a:t>
            </a:r>
            <a:r>
              <a:rPr lang="en-US" sz="2799" b="1" dirty="0" err="1">
                <a:solidFill>
                  <a:srgbClr val="AD792B"/>
                </a:solidFill>
                <a:ea typeface="Hero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qrycrsfrm.asp?HIS</a:t>
            </a:r>
            <a:r>
              <a:rPr lang="en-US" sz="2799" b="1" dirty="0">
                <a:solidFill>
                  <a:srgbClr val="AD792B"/>
                </a:solidFill>
                <a:ea typeface="Hero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=1&amp;eng=0</a:t>
            </a:r>
            <a:endParaRPr lang="en-US" sz="2799" b="1" dirty="0">
              <a:solidFill>
                <a:srgbClr val="AD792B"/>
              </a:solidFill>
              <a:ea typeface="Hero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775891" y="618009"/>
            <a:ext cx="3934998" cy="54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 b="1">
                <a:solidFill>
                  <a:srgbClr val="570063"/>
                </a:solidFill>
                <a:ea typeface="Hero Bold"/>
              </a:rPr>
              <a:t>國立中山大學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10889" y="482426"/>
            <a:ext cx="839902" cy="777896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2272415" y="2761449"/>
            <a:ext cx="5637012" cy="346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環境科學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本地植物學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演化生態學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臺灣海岸環境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海洋汙染與生物</a:t>
            </a:r>
          </a:p>
          <a:p>
            <a:pPr>
              <a:lnSpc>
                <a:spcPts val="3919"/>
              </a:lnSpc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水資源與環境保育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5D35AD"/>
                </a:solidFill>
                <a:ea typeface="Hero Bold"/>
              </a:rPr>
              <a:t>海洋科學：環境、科學及其永績</a:t>
            </a:r>
          </a:p>
        </p:txBody>
      </p:sp>
      <p:sp>
        <p:nvSpPr>
          <p:cNvPr id="39" name="AutoShape 39"/>
          <p:cNvSpPr/>
          <p:nvPr/>
        </p:nvSpPr>
        <p:spPr>
          <a:xfrm flipH="1">
            <a:off x="10639066" y="6358266"/>
            <a:ext cx="321481" cy="2342811"/>
          </a:xfrm>
          <a:prstGeom prst="line">
            <a:avLst/>
          </a:prstGeom>
          <a:ln w="28575" cap="flat">
            <a:solidFill>
              <a:srgbClr val="AD792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414</Words>
  <Application>Microsoft Office PowerPoint</Application>
  <PresentationFormat>自訂</PresentationFormat>
  <Paragraphs>178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Canva Sans Bold</vt:lpstr>
      <vt:lpstr>Hero Bold</vt:lpstr>
      <vt:lpstr>Calibri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環境生物與生態領域跨領域地圖(簡報版)</dc:title>
  <dc:creator>Admin</dc:creator>
  <cp:lastModifiedBy>Admin</cp:lastModifiedBy>
  <cp:revision>14</cp:revision>
  <dcterms:created xsi:type="dcterms:W3CDTF">2006-08-16T00:00:00Z</dcterms:created>
  <dcterms:modified xsi:type="dcterms:W3CDTF">2023-05-26T00:53:39Z</dcterms:modified>
  <dc:identifier>DAFgX_F5t7I</dc:identifier>
</cp:coreProperties>
</file>